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73" r:id="rId5"/>
    <p:sldId id="262" r:id="rId6"/>
    <p:sldId id="263" r:id="rId7"/>
    <p:sldId id="261" r:id="rId8"/>
    <p:sldId id="267" r:id="rId9"/>
    <p:sldId id="260" r:id="rId10"/>
    <p:sldId id="266" r:id="rId11"/>
    <p:sldId id="264" r:id="rId12"/>
    <p:sldId id="268" r:id="rId13"/>
    <p:sldId id="269" r:id="rId14"/>
    <p:sldId id="271" r:id="rId15"/>
    <p:sldId id="272" r:id="rId16"/>
    <p:sldId id="25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11/15/2021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11/15/2021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11/15/2021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paulding.k12.ga.us/cms/lib/GA01903603/Centricity/Domain/207/PCSD_Technology_Plan_2018_final.pdf" TargetMode="External"/><Relationship Id="rId2" Type="http://schemas.openxmlformats.org/officeDocument/2006/relationships/hyperlink" Target="https://www.paulding.k12.ga.us/"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extemporeapp.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video" Target="https://www.youtube.com/embed/5DWSXYrKK5E"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3725531"/>
            <a:ext cx="10993549" cy="1475013"/>
          </a:xfrm>
        </p:spPr>
        <p:txBody>
          <a:bodyPr/>
          <a:lstStyle/>
          <a:p>
            <a:r>
              <a:rPr lang="en-US" dirty="0" smtClean="0">
                <a:solidFill>
                  <a:schemeClr val="bg1"/>
                </a:solidFill>
              </a:rPr>
              <a:t>21</a:t>
            </a:r>
            <a:r>
              <a:rPr lang="en-US" baseline="30000" dirty="0" smtClean="0">
                <a:solidFill>
                  <a:schemeClr val="bg1"/>
                </a:solidFill>
              </a:rPr>
              <a:t>st</a:t>
            </a:r>
            <a:r>
              <a:rPr lang="en-US" dirty="0" smtClean="0">
                <a:solidFill>
                  <a:schemeClr val="bg1"/>
                </a:solidFill>
              </a:rPr>
              <a:t> Century Global </a:t>
            </a:r>
            <a:br>
              <a:rPr lang="en-US" dirty="0" smtClean="0">
                <a:solidFill>
                  <a:schemeClr val="bg1"/>
                </a:solidFill>
              </a:rPr>
            </a:br>
            <a:r>
              <a:rPr lang="en-US" dirty="0" smtClean="0">
                <a:solidFill>
                  <a:schemeClr val="bg1"/>
                </a:solidFill>
              </a:rPr>
              <a:t>communication</a:t>
            </a:r>
            <a:endParaRPr lang="en-US" dirty="0">
              <a:solidFill>
                <a:schemeClr val="bg1"/>
              </a:solidFill>
            </a:endParaRPr>
          </a:p>
        </p:txBody>
      </p:sp>
      <p:sp>
        <p:nvSpPr>
          <p:cNvPr id="3" name="Subtitle 2"/>
          <p:cNvSpPr>
            <a:spLocks noGrp="1"/>
          </p:cNvSpPr>
          <p:nvPr>
            <p:ph type="subTitle" idx="1"/>
          </p:nvPr>
        </p:nvSpPr>
        <p:spPr/>
        <p:txBody>
          <a:bodyPr/>
          <a:lstStyle/>
          <a:p>
            <a:endParaRPr lang="en-US" dirty="0"/>
          </a:p>
        </p:txBody>
      </p:sp>
      <p:pic>
        <p:nvPicPr>
          <p:cNvPr id="1026" name="Picture 2" descr="North Paulding Hig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8287" y="3805448"/>
            <a:ext cx="2101191" cy="210119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f You Teach a Language, You Need to Know About the Extempore App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0850" y="755927"/>
            <a:ext cx="5583515" cy="1788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8864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Differentiation &amp; literacy</a:t>
            </a:r>
            <a:r>
              <a:rPr lang="en-US" b="1" dirty="0"/>
              <a:t>	</a:t>
            </a:r>
          </a:p>
        </p:txBody>
      </p:sp>
      <p:sp>
        <p:nvSpPr>
          <p:cNvPr id="3" name="Content Placeholder 2"/>
          <p:cNvSpPr>
            <a:spLocks noGrp="1"/>
          </p:cNvSpPr>
          <p:nvPr>
            <p:ph idx="1"/>
          </p:nvPr>
        </p:nvSpPr>
        <p:spPr/>
        <p:txBody>
          <a:bodyPr/>
          <a:lstStyle/>
          <a:p>
            <a:r>
              <a:rPr lang="en-US" dirty="0" smtClean="0"/>
              <a:t>Differentiate your lessons by creating a diverse plan. Through audio, you can record for your students reading to them while they read the text simultaneously. Through video, you can perform tasks for your students to model in any final project you may create. Record lectures for later use while freeing class time for discussions, collaboration and creative thinking.</a:t>
            </a:r>
          </a:p>
          <a:p>
            <a:r>
              <a:rPr lang="en-US" dirty="0" smtClean="0"/>
              <a:t>The students can do anything you can do. This allows the students to acquire a professional role, while allowing them to perform the task at their own level. Literacy lessons can become more fun and engaging by having the students take an active role in their learning rather than a passive listener role.</a:t>
            </a:r>
            <a:endParaRPr lang="en-US" dirty="0"/>
          </a:p>
        </p:txBody>
      </p:sp>
      <p:pic>
        <p:nvPicPr>
          <p:cNvPr id="4" name="Picture 2" descr="North Paulding Hig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8483" y="659986"/>
            <a:ext cx="1098139" cy="1098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176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limitations</a:t>
            </a:r>
            <a:endParaRPr lang="en-US" b="1" dirty="0"/>
          </a:p>
        </p:txBody>
      </p:sp>
      <p:sp>
        <p:nvSpPr>
          <p:cNvPr id="3" name="Content Placeholder 2"/>
          <p:cNvSpPr>
            <a:spLocks noGrp="1"/>
          </p:cNvSpPr>
          <p:nvPr>
            <p:ph sz="half" idx="1"/>
          </p:nvPr>
        </p:nvSpPr>
        <p:spPr/>
        <p:txBody>
          <a:bodyPr/>
          <a:lstStyle/>
          <a:p>
            <a:r>
              <a:rPr lang="en-US" dirty="0" smtClean="0"/>
              <a:t>Students need their own device for home use.</a:t>
            </a:r>
          </a:p>
          <a:p>
            <a:pPr lvl="1"/>
            <a:r>
              <a:rPr lang="en-US" dirty="0" smtClean="0"/>
              <a:t>We have experienced some limitations when it comes to home and the availability of technology. </a:t>
            </a:r>
          </a:p>
          <a:p>
            <a:pPr lvl="0">
              <a:buClr>
                <a:srgbClr val="4590B8"/>
              </a:buClr>
            </a:pPr>
            <a:r>
              <a:rPr lang="en-US" dirty="0" smtClean="0">
                <a:solidFill>
                  <a:srgbClr val="3D3D3D"/>
                </a:solidFill>
              </a:rPr>
              <a:t>Training is completely online. Some teachers are not extremely comfortable with online tutorials.</a:t>
            </a:r>
          </a:p>
          <a:p>
            <a:pPr lvl="0">
              <a:buClr>
                <a:srgbClr val="4590B8"/>
              </a:buClr>
            </a:pPr>
            <a:r>
              <a:rPr lang="en-US" dirty="0" smtClean="0">
                <a:solidFill>
                  <a:srgbClr val="3D3D3D"/>
                </a:solidFill>
              </a:rPr>
              <a:t>License-based purchase. The cost of the license is per student. However, the more you buy the cheaper it gets.</a:t>
            </a:r>
          </a:p>
          <a:p>
            <a:pPr lvl="0">
              <a:buClr>
                <a:srgbClr val="4590B8"/>
              </a:buClr>
            </a:pPr>
            <a:r>
              <a:rPr lang="en-US" dirty="0" smtClean="0">
                <a:solidFill>
                  <a:srgbClr val="3D3D3D"/>
                </a:solidFill>
              </a:rPr>
              <a:t>For the free option only 3 assessments allowed.</a:t>
            </a:r>
          </a:p>
          <a:p>
            <a:pPr marL="0" lvl="0" indent="0">
              <a:buClr>
                <a:srgbClr val="4590B8"/>
              </a:buClr>
              <a:buNone/>
            </a:pPr>
            <a:endParaRPr lang="en-US" dirty="0">
              <a:solidFill>
                <a:srgbClr val="3D3D3D"/>
              </a:solidFill>
            </a:endParaRPr>
          </a:p>
          <a:p>
            <a:pPr lvl="1"/>
            <a:endParaRPr lang="en-US" dirty="0" smtClean="0"/>
          </a:p>
        </p:txBody>
      </p:sp>
      <p:pic>
        <p:nvPicPr>
          <p:cNvPr id="8194" name="Picture 2" descr="Closure Icon Free Download - Transparent Road Block Icon, HD Png ..."/>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7115817" y="2227263"/>
            <a:ext cx="3567416" cy="36337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orth Paulding High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18483" y="659986"/>
            <a:ext cx="1098139" cy="1098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229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Cost &amp; training</a:t>
            </a:r>
            <a:endParaRPr lang="en-US" b="1" dirty="0"/>
          </a:p>
        </p:txBody>
      </p:sp>
      <p:sp>
        <p:nvSpPr>
          <p:cNvPr id="3" name="Content Placeholder 2"/>
          <p:cNvSpPr>
            <a:spLocks noGrp="1"/>
          </p:cNvSpPr>
          <p:nvPr>
            <p:ph sz="half" idx="1"/>
          </p:nvPr>
        </p:nvSpPr>
        <p:spPr/>
        <p:txBody>
          <a:bodyPr/>
          <a:lstStyle/>
          <a:p>
            <a:r>
              <a:rPr lang="en-US" dirty="0" smtClean="0"/>
              <a:t>The cost of the license is based on the amount of students you want to join. </a:t>
            </a:r>
          </a:p>
          <a:p>
            <a:pPr lvl="1"/>
            <a:r>
              <a:rPr lang="en-US" dirty="0" smtClean="0"/>
              <a:t>Full access to service $4.75 per student.</a:t>
            </a:r>
          </a:p>
          <a:p>
            <a:pPr lvl="1"/>
            <a:r>
              <a:rPr lang="en-US" dirty="0" smtClean="0"/>
              <a:t>Free option per teacher (only 3 assessments)</a:t>
            </a:r>
          </a:p>
          <a:p>
            <a:r>
              <a:rPr lang="en-US" dirty="0" smtClean="0"/>
              <a:t>The training for Professional Development is Online Learning. </a:t>
            </a:r>
            <a:endParaRPr lang="en-US" dirty="0"/>
          </a:p>
        </p:txBody>
      </p:sp>
      <p:pic>
        <p:nvPicPr>
          <p:cNvPr id="9218" name="Picture 2" descr="7 ways 3PLs can reduce your logistics costs - Kanban Logistic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921954" y="2227263"/>
            <a:ext cx="3955142" cy="36337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orth Paulding High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18483" y="659986"/>
            <a:ext cx="1098139" cy="1098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7116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Funding for program</a:t>
            </a:r>
            <a:endParaRPr lang="en-US" b="1" dirty="0"/>
          </a:p>
        </p:txBody>
      </p:sp>
      <p:sp>
        <p:nvSpPr>
          <p:cNvPr id="3" name="Content Placeholder 2"/>
          <p:cNvSpPr>
            <a:spLocks noGrp="1"/>
          </p:cNvSpPr>
          <p:nvPr>
            <p:ph sz="half" idx="1"/>
          </p:nvPr>
        </p:nvSpPr>
        <p:spPr/>
        <p:txBody>
          <a:bodyPr/>
          <a:lstStyle/>
          <a:p>
            <a:r>
              <a:rPr lang="en-US" dirty="0" smtClean="0"/>
              <a:t>The cost of the license could be included in this year’s 7.3m Technology budget</a:t>
            </a:r>
          </a:p>
          <a:p>
            <a:r>
              <a:rPr lang="en-US" dirty="0" smtClean="0"/>
              <a:t>Apply for Technology Grants</a:t>
            </a:r>
          </a:p>
          <a:p>
            <a:r>
              <a:rPr lang="en-US" dirty="0" smtClean="0"/>
              <a:t>PTA donation to supplement cost</a:t>
            </a:r>
          </a:p>
          <a:p>
            <a:endParaRPr lang="en-US" dirty="0"/>
          </a:p>
        </p:txBody>
      </p:sp>
      <p:pic>
        <p:nvPicPr>
          <p:cNvPr id="8" name="Content Placeholder 7"/>
          <p:cNvPicPr>
            <a:picLocks noGrp="1"/>
          </p:cNvPicPr>
          <p:nvPr>
            <p:ph sz="half" idx="2"/>
          </p:nvPr>
        </p:nvPicPr>
        <p:blipFill rotWithShape="1">
          <a:blip r:embed="rId2"/>
          <a:stretch/>
        </p:blipFill>
        <p:spPr bwMode="auto">
          <a:xfrm>
            <a:off x="6188075" y="2518966"/>
            <a:ext cx="5422900" cy="3050381"/>
          </a:xfrm>
          <a:prstGeom prst="rect">
            <a:avLst/>
          </a:prstGeom>
          <a:ln>
            <a:noFill/>
          </a:ln>
          <a:extLst>
            <a:ext uri="{53640926-AAD7-44D8-BBD7-CCE9431645EC}">
              <a14:shadowObscured xmlns:a14="http://schemas.microsoft.com/office/drawing/2010/main"/>
            </a:ext>
          </a:extLst>
        </p:spPr>
      </p:pic>
      <p:pic>
        <p:nvPicPr>
          <p:cNvPr id="9" name="Picture 2" descr="North Paulding High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18483" y="659986"/>
            <a:ext cx="1098139" cy="1098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63301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Why acquire this technology?</a:t>
            </a:r>
            <a:endParaRPr lang="en-US" b="1" dirty="0"/>
          </a:p>
        </p:txBody>
      </p:sp>
      <p:sp>
        <p:nvSpPr>
          <p:cNvPr id="3" name="Content Placeholder 2"/>
          <p:cNvSpPr>
            <a:spLocks noGrp="1"/>
          </p:cNvSpPr>
          <p:nvPr>
            <p:ph idx="1"/>
          </p:nvPr>
        </p:nvSpPr>
        <p:spPr/>
        <p:txBody>
          <a:bodyPr/>
          <a:lstStyle/>
          <a:p>
            <a:r>
              <a:rPr lang="en-US" dirty="0" smtClean="0"/>
              <a:t>This AT is research-based technology that </a:t>
            </a:r>
            <a:r>
              <a:rPr lang="en-US" smtClean="0"/>
              <a:t>is proven to </a:t>
            </a:r>
            <a:r>
              <a:rPr lang="en-US" dirty="0" smtClean="0"/>
              <a:t>increase student achievement.</a:t>
            </a:r>
          </a:p>
          <a:p>
            <a:r>
              <a:rPr lang="en-US" dirty="0" smtClean="0"/>
              <a:t>It meets the standards of World Language/ELL Special Needs students.</a:t>
            </a:r>
          </a:p>
          <a:p>
            <a:r>
              <a:rPr lang="en-US" dirty="0" smtClean="0"/>
              <a:t>Differentiation and Literacy for other classes.</a:t>
            </a:r>
          </a:p>
          <a:p>
            <a:r>
              <a:rPr lang="en-US" dirty="0" smtClean="0"/>
              <a:t>Compatible with technology already in place (CANVAS).</a:t>
            </a:r>
          </a:p>
          <a:p>
            <a:r>
              <a:rPr lang="en-US" dirty="0" smtClean="0"/>
              <a:t>Student accountability and success.</a:t>
            </a:r>
          </a:p>
          <a:p>
            <a:r>
              <a:rPr lang="en-US" dirty="0" smtClean="0"/>
              <a:t>It is aligned with the Paulding County Schools Technology Mission.</a:t>
            </a:r>
          </a:p>
          <a:p>
            <a:endParaRPr lang="en-US" dirty="0" smtClean="0"/>
          </a:p>
          <a:p>
            <a:endParaRPr lang="en-US" dirty="0" smtClean="0"/>
          </a:p>
          <a:p>
            <a:endParaRPr lang="en-US" dirty="0"/>
          </a:p>
        </p:txBody>
      </p:sp>
      <p:sp>
        <p:nvSpPr>
          <p:cNvPr id="4" name="AutoShape 2" descr="https://extemporeapp.com/wp-content/themes/zerif-lite-new/images/svg/img-devices.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2" descr="North Paulding Hig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9126" y="2885621"/>
            <a:ext cx="2973178" cy="297317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North Paulding Hig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8483" y="659986"/>
            <a:ext cx="1098139" cy="1098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5779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reflection</a:t>
            </a:r>
            <a:endParaRPr lang="en-US" b="1" dirty="0"/>
          </a:p>
        </p:txBody>
      </p:sp>
      <p:sp>
        <p:nvSpPr>
          <p:cNvPr id="3" name="Content Placeholder 2"/>
          <p:cNvSpPr>
            <a:spLocks noGrp="1"/>
          </p:cNvSpPr>
          <p:nvPr>
            <p:ph idx="1"/>
          </p:nvPr>
        </p:nvSpPr>
        <p:spPr/>
        <p:txBody>
          <a:bodyPr/>
          <a:lstStyle/>
          <a:p>
            <a:r>
              <a:rPr lang="en-US" dirty="0" smtClean="0"/>
              <a:t>After learning how Assistive Technology can be a powerful tool in the development of lesson plans, helping students with disabilities, improve test scores and promote critical thinking skills, I decided to take and active role in the implementation of new technology in our classrooms. This technology can be a powerful tool in the development of speech, communication, reading and writing, not only in a World Language class but also the other areas already mentioned before. Evaluating this Emerging Technology has enabled me to be more conscious to the needs not only of my students, but the needs of everyone in our community of students. </a:t>
            </a:r>
          </a:p>
          <a:p>
            <a:r>
              <a:rPr lang="en-US" dirty="0" smtClean="0"/>
              <a:t>Evaluating this technology has given me the knowledge to know what to look for in an AT program in order to maximize instruction and </a:t>
            </a:r>
            <a:r>
              <a:rPr lang="en-US" smtClean="0"/>
              <a:t>student achievement. </a:t>
            </a:r>
            <a:endParaRPr lang="en-US" dirty="0"/>
          </a:p>
        </p:txBody>
      </p:sp>
    </p:spTree>
    <p:extLst>
      <p:ext uri="{BB962C8B-B14F-4D97-AF65-F5344CB8AC3E}">
        <p14:creationId xmlns:p14="http://schemas.microsoft.com/office/powerpoint/2010/main" val="15615618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Google Images</a:t>
            </a:r>
          </a:p>
          <a:p>
            <a:r>
              <a:rPr lang="en-US" dirty="0" smtClean="0"/>
              <a:t>Paulding </a:t>
            </a:r>
            <a:r>
              <a:rPr lang="en-US" dirty="0"/>
              <a:t>County School District / Homepage. (</a:t>
            </a:r>
            <a:r>
              <a:rPr lang="en-US" dirty="0" err="1"/>
              <a:t>n.d.</a:t>
            </a:r>
            <a:r>
              <a:rPr lang="en-US" dirty="0"/>
              <a:t>). Retrieved July 10, 2020, from </a:t>
            </a:r>
            <a:r>
              <a:rPr lang="en-US" dirty="0">
                <a:hlinkClick r:id="rId2"/>
              </a:rPr>
              <a:t>https://www.paulding.k12.ga.us</a:t>
            </a:r>
            <a:r>
              <a:rPr lang="en-US" dirty="0" smtClean="0">
                <a:hlinkClick r:id="rId2"/>
              </a:rPr>
              <a:t>/</a:t>
            </a:r>
            <a:endParaRPr lang="en-US" dirty="0" smtClean="0"/>
          </a:p>
          <a:p>
            <a:r>
              <a:rPr lang="en-US" dirty="0"/>
              <a:t>Paulding County School District / Homepage. (</a:t>
            </a:r>
            <a:r>
              <a:rPr lang="en-US" dirty="0" err="1"/>
              <a:t>n.d.</a:t>
            </a:r>
            <a:r>
              <a:rPr lang="en-US" dirty="0"/>
              <a:t>). Retrieved July 10, 2020, from </a:t>
            </a:r>
            <a:r>
              <a:rPr lang="en-US" dirty="0" smtClean="0"/>
              <a:t>			</a:t>
            </a:r>
            <a:r>
              <a:rPr lang="en-US" dirty="0" smtClean="0">
                <a:hlinkClick r:id="rId3"/>
              </a:rPr>
              <a:t>https</a:t>
            </a:r>
            <a:r>
              <a:rPr lang="en-US" dirty="0">
                <a:hlinkClick r:id="rId3"/>
              </a:rPr>
              <a:t>://</a:t>
            </a:r>
            <a:r>
              <a:rPr lang="en-US" dirty="0" smtClean="0">
                <a:hlinkClick r:id="rId3"/>
              </a:rPr>
              <a:t>www.paulding.k12.ga.us/cms/lib/GA01903603/Centricity/Domain/207/PCSD_Technology_Plan_2018_fina	l.pdf</a:t>
            </a:r>
            <a:endParaRPr lang="en-US" dirty="0" smtClean="0"/>
          </a:p>
          <a:p>
            <a:r>
              <a:rPr lang="en-US" dirty="0"/>
              <a:t>Oral Language Assessment Tools, Open Free Instructor Account. </a:t>
            </a:r>
            <a:r>
              <a:rPr lang="en-US" dirty="0" smtClean="0"/>
              <a:t>(2020.). </a:t>
            </a:r>
            <a:r>
              <a:rPr lang="en-US" dirty="0"/>
              <a:t>Retrieved July 10, 2020, from </a:t>
            </a:r>
            <a:r>
              <a:rPr lang="en-US" dirty="0" smtClean="0"/>
              <a:t>	</a:t>
            </a:r>
            <a:r>
              <a:rPr lang="en-US" dirty="0" smtClean="0">
                <a:hlinkClick r:id="rId4"/>
              </a:rPr>
              <a:t>https</a:t>
            </a:r>
            <a:r>
              <a:rPr lang="en-US" dirty="0">
                <a:hlinkClick r:id="rId4"/>
              </a:rPr>
              <a:t>://extemporeapp.com</a:t>
            </a:r>
            <a:r>
              <a:rPr lang="en-US" dirty="0" smtClean="0">
                <a:hlinkClick r:id="rId4"/>
              </a:rPr>
              <a:t>/</a:t>
            </a:r>
            <a:endParaRPr lang="en-US" dirty="0" smtClean="0"/>
          </a:p>
          <a:p>
            <a:r>
              <a:rPr lang="en-US" dirty="0"/>
              <a:t>Kessler, G. (2010): Fluency and anxiety in self-access speaking tasks: The influence of environment. Computer Assisted Language Learning, 23(4), 361–375</a:t>
            </a:r>
            <a:r>
              <a:rPr lang="en-US" dirty="0" smtClean="0"/>
              <a:t>.</a:t>
            </a:r>
          </a:p>
          <a:p>
            <a:r>
              <a:rPr lang="en-US" dirty="0"/>
              <a:t>Ally, M., Tin, T., &amp; Woodburn, T. (2011). Mobile learning: Delivering French using mobile devices. Proceedings 10th World Conference on Mobile and Contextual Learning (</a:t>
            </a:r>
            <a:r>
              <a:rPr lang="en-US" dirty="0" err="1"/>
              <a:t>mLearn</a:t>
            </a:r>
            <a:r>
              <a:rPr lang="en-US" dirty="0"/>
              <a:t>) (p. 448). Beijing, China: Beijing Normal University.</a:t>
            </a:r>
            <a:endParaRPr lang="en-US" dirty="0" smtClean="0"/>
          </a:p>
          <a:p>
            <a:endParaRPr lang="en-US" dirty="0"/>
          </a:p>
          <a:p>
            <a:endParaRPr lang="en-US" dirty="0" smtClean="0"/>
          </a:p>
          <a:p>
            <a:endParaRPr lang="en-US" dirty="0"/>
          </a:p>
          <a:p>
            <a:endParaRPr lang="en-US" dirty="0"/>
          </a:p>
        </p:txBody>
      </p:sp>
      <p:pic>
        <p:nvPicPr>
          <p:cNvPr id="4" name="Picture 2" descr="North Paulding High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18483" y="659986"/>
            <a:ext cx="1098139" cy="1098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279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942" y="955511"/>
            <a:ext cx="11029616" cy="1013800"/>
          </a:xfrm>
        </p:spPr>
        <p:txBody>
          <a:bodyPr>
            <a:normAutofit fontScale="90000"/>
          </a:bodyPr>
          <a:lstStyle/>
          <a:p>
            <a:r>
              <a:rPr lang="en-US" b="1" dirty="0" smtClean="0"/>
              <a:t>Paulding </a:t>
            </a:r>
            <a:r>
              <a:rPr lang="en-US" b="1" dirty="0"/>
              <a:t>county schools </a:t>
            </a:r>
            <a:r>
              <a:rPr lang="en-US" b="1" dirty="0" smtClean="0"/>
              <a:t>technology</a:t>
            </a:r>
            <a:br>
              <a:rPr lang="en-US" b="1" dirty="0" smtClean="0"/>
            </a:br>
            <a:r>
              <a:rPr lang="en-US" b="1" dirty="0" smtClean="0"/>
              <a:t>mission</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r>
              <a:rPr lang="en-US" sz="2400" dirty="0"/>
              <a:t>The technology mission of the Paulding County School District is to provide the technology infrastructure for </a:t>
            </a:r>
            <a:r>
              <a:rPr lang="en-US" sz="2400" b="1" dirty="0">
                <a:solidFill>
                  <a:schemeClr val="accent1"/>
                </a:solidFill>
              </a:rPr>
              <a:t>every student </a:t>
            </a:r>
            <a:r>
              <a:rPr lang="en-US" sz="2400" dirty="0"/>
              <a:t>and teacher to be technology literate and </a:t>
            </a:r>
            <a:r>
              <a:rPr lang="en-US" sz="2400" b="1" dirty="0">
                <a:solidFill>
                  <a:schemeClr val="accent1"/>
                </a:solidFill>
              </a:rPr>
              <a:t>utilize technology </a:t>
            </a:r>
            <a:r>
              <a:rPr lang="en-US" sz="2400" dirty="0"/>
              <a:t>as a vital component of the instructional program. It is imperative </a:t>
            </a:r>
            <a:r>
              <a:rPr lang="en-US" sz="2400" b="1" dirty="0">
                <a:solidFill>
                  <a:schemeClr val="accent1"/>
                </a:solidFill>
              </a:rPr>
              <a:t>that</a:t>
            </a:r>
            <a:r>
              <a:rPr lang="en-US" sz="2400" dirty="0">
                <a:solidFill>
                  <a:schemeClr val="accent1"/>
                </a:solidFill>
              </a:rPr>
              <a:t> </a:t>
            </a:r>
            <a:r>
              <a:rPr lang="en-US" sz="2400" b="1" dirty="0">
                <a:solidFill>
                  <a:schemeClr val="accent1"/>
                </a:solidFill>
              </a:rPr>
              <a:t>education remain relevant</a:t>
            </a:r>
            <a:r>
              <a:rPr lang="en-US" sz="2400" dirty="0">
                <a:solidFill>
                  <a:schemeClr val="accent1"/>
                </a:solidFill>
              </a:rPr>
              <a:t> </a:t>
            </a:r>
            <a:r>
              <a:rPr lang="en-US" sz="2400" dirty="0"/>
              <a:t>to the age in which our students and staff live. The ability to gather, manipulate, and present data using technology as the medium is a required skill </a:t>
            </a:r>
            <a:r>
              <a:rPr lang="en-US" sz="2400" b="1" dirty="0">
                <a:solidFill>
                  <a:schemeClr val="accent1"/>
                </a:solidFill>
              </a:rPr>
              <a:t>in the emerging</a:t>
            </a:r>
            <a:r>
              <a:rPr lang="en-US" sz="2400" dirty="0">
                <a:solidFill>
                  <a:schemeClr val="accent1"/>
                </a:solidFill>
              </a:rPr>
              <a:t> </a:t>
            </a:r>
            <a:r>
              <a:rPr lang="en-US" sz="2400" b="1" dirty="0">
                <a:solidFill>
                  <a:schemeClr val="accent1"/>
                </a:solidFill>
              </a:rPr>
              <a:t>global</a:t>
            </a:r>
            <a:r>
              <a:rPr lang="en-US" sz="2400" dirty="0">
                <a:solidFill>
                  <a:schemeClr val="accent1"/>
                </a:solidFill>
              </a:rPr>
              <a:t> </a:t>
            </a:r>
            <a:r>
              <a:rPr lang="en-US" sz="2400" b="1" dirty="0">
                <a:solidFill>
                  <a:schemeClr val="accent1"/>
                </a:solidFill>
              </a:rPr>
              <a:t>community</a:t>
            </a:r>
            <a:r>
              <a:rPr lang="en-US" sz="2400" dirty="0">
                <a:solidFill>
                  <a:schemeClr val="accent1"/>
                </a:solidFill>
              </a:rPr>
              <a:t>.</a:t>
            </a:r>
          </a:p>
          <a:p>
            <a:endParaRPr lang="en-US" sz="2400" dirty="0"/>
          </a:p>
        </p:txBody>
      </p:sp>
      <p:pic>
        <p:nvPicPr>
          <p:cNvPr id="4" name="Picture 2" descr="North Paulding Hig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8483" y="659986"/>
            <a:ext cx="1098139" cy="1098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9110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extempore?</a:t>
            </a:r>
            <a:endParaRPr lang="en-US" b="1" dirty="0"/>
          </a:p>
        </p:txBody>
      </p:sp>
      <p:sp>
        <p:nvSpPr>
          <p:cNvPr id="3" name="Content Placeholder 2"/>
          <p:cNvSpPr>
            <a:spLocks noGrp="1"/>
          </p:cNvSpPr>
          <p:nvPr>
            <p:ph sz="half" idx="1"/>
          </p:nvPr>
        </p:nvSpPr>
        <p:spPr/>
        <p:txBody>
          <a:bodyPr>
            <a:normAutofit fontScale="92500" lnSpcReduction="20000"/>
          </a:bodyPr>
          <a:lstStyle/>
          <a:p>
            <a:r>
              <a:rPr lang="en-US" dirty="0" smtClean="0"/>
              <a:t>Extempore </a:t>
            </a:r>
            <a:r>
              <a:rPr lang="en-US" b="1" dirty="0" smtClean="0">
                <a:solidFill>
                  <a:schemeClr val="accent1"/>
                </a:solidFill>
              </a:rPr>
              <a:t>puts technology efficiency in the hands of the students</a:t>
            </a:r>
            <a:r>
              <a:rPr lang="en-US" dirty="0" smtClean="0"/>
              <a:t> and eliminates </a:t>
            </a:r>
            <a:r>
              <a:rPr lang="en-US" dirty="0"/>
              <a:t>the need for an expensive language lab for speaking and listening practice. Students work </a:t>
            </a:r>
            <a:r>
              <a:rPr lang="en-US" b="1" dirty="0">
                <a:solidFill>
                  <a:schemeClr val="accent1"/>
                </a:solidFill>
              </a:rPr>
              <a:t>on their computers or mobile devices.</a:t>
            </a:r>
            <a:r>
              <a:rPr lang="en-US" dirty="0"/>
              <a:t> </a:t>
            </a:r>
            <a:r>
              <a:rPr lang="en-US" dirty="0" smtClean="0"/>
              <a:t>(Oral </a:t>
            </a:r>
            <a:r>
              <a:rPr lang="en-US" dirty="0"/>
              <a:t>Language Assessment Tools</a:t>
            </a:r>
            <a:r>
              <a:rPr lang="en-US" dirty="0" smtClean="0"/>
              <a:t>).</a:t>
            </a:r>
          </a:p>
          <a:p>
            <a:r>
              <a:rPr lang="en-US" dirty="0" smtClean="0"/>
              <a:t>This is a </a:t>
            </a:r>
            <a:r>
              <a:rPr lang="en-US" b="1" dirty="0" smtClean="0">
                <a:solidFill>
                  <a:schemeClr val="accent1"/>
                </a:solidFill>
              </a:rPr>
              <a:t>research-based</a:t>
            </a:r>
            <a:r>
              <a:rPr lang="en-US" dirty="0" smtClean="0"/>
              <a:t> Language Acquisition Assisted Technology for students 6</a:t>
            </a:r>
            <a:r>
              <a:rPr lang="en-US" baseline="30000" dirty="0" smtClean="0"/>
              <a:t>th</a:t>
            </a:r>
            <a:r>
              <a:rPr lang="en-US" dirty="0" smtClean="0"/>
              <a:t>-12</a:t>
            </a:r>
            <a:r>
              <a:rPr lang="en-US" baseline="30000" dirty="0" smtClean="0"/>
              <a:t>th</a:t>
            </a:r>
            <a:r>
              <a:rPr lang="en-US" dirty="0" smtClean="0"/>
              <a:t> grade.</a:t>
            </a:r>
          </a:p>
          <a:p>
            <a:r>
              <a:rPr lang="en-US" dirty="0" smtClean="0"/>
              <a:t>Talk to your students through video or audio.</a:t>
            </a:r>
          </a:p>
          <a:p>
            <a:r>
              <a:rPr lang="en-US" dirty="0" smtClean="0"/>
              <a:t>Create assessments on the website.</a:t>
            </a:r>
          </a:p>
          <a:p>
            <a:r>
              <a:rPr lang="en-US" dirty="0" smtClean="0"/>
              <a:t>Provide real-time feedback to your students.</a:t>
            </a:r>
          </a:p>
          <a:p>
            <a:r>
              <a:rPr lang="en-US" dirty="0" smtClean="0"/>
              <a:t>Students hear, watch videos, provide written responses, spoken responses and video responses.</a:t>
            </a:r>
          </a:p>
          <a:p>
            <a:r>
              <a:rPr lang="en-US" dirty="0" smtClean="0"/>
              <a:t>Target individual student needs for Differentiation</a:t>
            </a:r>
            <a:endParaRPr lang="en-US" dirty="0"/>
          </a:p>
        </p:txBody>
      </p:sp>
      <p:pic>
        <p:nvPicPr>
          <p:cNvPr id="3074" name="Picture 2" descr="https://extemporeapp.com/wp-content/uploads/2018/12/img-phone.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7303376" y="2227263"/>
            <a:ext cx="3192298" cy="36337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orth Paulding High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18483" y="659986"/>
            <a:ext cx="1098139" cy="1098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138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b="1" dirty="0"/>
          </a:p>
        </p:txBody>
      </p:sp>
      <p:pic>
        <p:nvPicPr>
          <p:cNvPr id="12" name="5DWSXYrKK5E"/>
          <p:cNvPicPr>
            <a:picLocks noGrp="1" noRot="1" noChangeAspect="1"/>
          </p:cNvPicPr>
          <p:nvPr>
            <p:ph sz="half" idx="1"/>
            <a:videoFile r:link="rId1"/>
          </p:nvPr>
        </p:nvPicPr>
        <p:blipFill>
          <a:blip r:embed="rId3"/>
          <a:stretch>
            <a:fillRect/>
          </a:stretch>
        </p:blipFill>
        <p:spPr>
          <a:xfrm>
            <a:off x="1463675" y="3014663"/>
            <a:ext cx="3657600" cy="2057400"/>
          </a:xfrm>
          <a:prstGeom prst="rect">
            <a:avLst/>
          </a:prstGeom>
        </p:spPr>
      </p:pic>
    </p:spTree>
    <p:extLst>
      <p:ext uri="{BB962C8B-B14F-4D97-AF65-F5344CB8AC3E}">
        <p14:creationId xmlns:p14="http://schemas.microsoft.com/office/powerpoint/2010/main" val="367081378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2"/>
                                        </p:tgtEl>
                                      </p:cBhvr>
                                    </p:cmd>
                                  </p:childTnLst>
                                </p:cTn>
                              </p:par>
                            </p:childTnLst>
                          </p:cTn>
                        </p:par>
                      </p:childTnLst>
                    </p:cTn>
                  </p:par>
                </p:childTnLst>
              </p:cTn>
              <p:nextCondLst>
                <p:cond evt="onClick" delay="0">
                  <p:tgtEl>
                    <p:spTgt spid="12"/>
                  </p:tgtEl>
                </p:cond>
              </p:nextCondLst>
            </p:seq>
            <p:video>
              <p:cMediaNode>
                <p:cTn id="7" fill="hold" display="0">
                  <p:stCondLst>
                    <p:cond delay="indefinite"/>
                  </p:stCondLst>
                </p:cTn>
                <p:tgtEl>
                  <p:spTgt spid="12"/>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How can extempore support our </a:t>
            </a:r>
            <a:br>
              <a:rPr lang="en-US" b="1" dirty="0" smtClean="0"/>
            </a:br>
            <a:r>
              <a:rPr lang="en-US" b="1" dirty="0" smtClean="0"/>
              <a:t>community? </a:t>
            </a:r>
            <a:endParaRPr lang="en-US" b="1" dirty="0"/>
          </a:p>
        </p:txBody>
      </p:sp>
      <p:sp>
        <p:nvSpPr>
          <p:cNvPr id="6" name="Content Placeholder 5"/>
          <p:cNvSpPr>
            <a:spLocks noGrp="1"/>
          </p:cNvSpPr>
          <p:nvPr>
            <p:ph idx="1"/>
          </p:nvPr>
        </p:nvSpPr>
        <p:spPr/>
        <p:txBody>
          <a:bodyPr>
            <a:normAutofit fontScale="92500" lnSpcReduction="10000"/>
          </a:bodyPr>
          <a:lstStyle/>
          <a:p>
            <a:r>
              <a:rPr lang="en-US" sz="2800" dirty="0" smtClean="0"/>
              <a:t>In the World Language Classroom</a:t>
            </a:r>
            <a:r>
              <a:rPr lang="en-US" dirty="0" smtClean="0"/>
              <a:t>:</a:t>
            </a:r>
          </a:p>
          <a:p>
            <a:r>
              <a:rPr lang="en-US" dirty="0" smtClean="0"/>
              <a:t>This Assistive Technology allows the students to participate in research-based language acquisition strategies and take charge in their own education. Extempore allows the teacher to take the facilitator role rather than lecturer. Lessons can be built to engage the individual student in tasks that otherwise will not be available to them in the regular classroom setting.</a:t>
            </a:r>
          </a:p>
          <a:p>
            <a:r>
              <a:rPr lang="en-US" dirty="0" smtClean="0"/>
              <a:t>This AT is completely aligned with the World Language standards. The students are required to participate in all forms of communication, from writing and speaking to non-verbal communication through the use of pictures and videos to provide meaning and context. </a:t>
            </a:r>
          </a:p>
          <a:p>
            <a:r>
              <a:rPr lang="en-US" dirty="0" smtClean="0"/>
              <a:t>You can raise the Engaged Learning Indicators and make it more Culturally Responsive by creating your own context.</a:t>
            </a:r>
          </a:p>
          <a:p>
            <a:r>
              <a:rPr lang="en-US" dirty="0" smtClean="0"/>
              <a:t>Parents have the ability to monitor student progress directly form the device they use.</a:t>
            </a:r>
          </a:p>
          <a:p>
            <a:r>
              <a:rPr lang="en-US" dirty="0"/>
              <a:t>Completely confidential and safe while promoting motor skills, communication skills and reading/writing skills.</a:t>
            </a:r>
          </a:p>
          <a:p>
            <a:endParaRPr lang="en-US" dirty="0"/>
          </a:p>
        </p:txBody>
      </p:sp>
      <p:pic>
        <p:nvPicPr>
          <p:cNvPr id="7" name="Picture 2" descr="North Paulding Hig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8483" y="659986"/>
            <a:ext cx="1098139" cy="1098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878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can extempore support our </a:t>
            </a:r>
            <a:br>
              <a:rPr lang="en-US" b="1" dirty="0"/>
            </a:br>
            <a:r>
              <a:rPr lang="en-US" b="1" dirty="0"/>
              <a:t>community?</a:t>
            </a:r>
            <a:endParaRPr lang="en-US" dirty="0"/>
          </a:p>
        </p:txBody>
      </p:sp>
      <p:sp>
        <p:nvSpPr>
          <p:cNvPr id="3" name="Content Placeholder 2"/>
          <p:cNvSpPr>
            <a:spLocks noGrp="1"/>
          </p:cNvSpPr>
          <p:nvPr>
            <p:ph idx="1"/>
          </p:nvPr>
        </p:nvSpPr>
        <p:spPr/>
        <p:txBody>
          <a:bodyPr/>
          <a:lstStyle/>
          <a:p>
            <a:r>
              <a:rPr lang="en-US" sz="2800" dirty="0" smtClean="0"/>
              <a:t>In the Special Needs and ELL Classroom:</a:t>
            </a:r>
          </a:p>
          <a:p>
            <a:r>
              <a:rPr lang="en-US" dirty="0" smtClean="0"/>
              <a:t>This technology is not limited to World Language classrooms. This AT can be used to promote student achievement in the Special Needs and the ELL classrooms. The teacher records video and/or audio for later use while providing one-on-one assistance to the individual needs of the students. English Language Learners have the opportunity to reverse the process by learning the target language and meeting the standards of the course. </a:t>
            </a:r>
          </a:p>
          <a:p>
            <a:r>
              <a:rPr lang="en-US" dirty="0"/>
              <a:t>Parents have the ability to monitor student progress directly form the device they use.</a:t>
            </a:r>
          </a:p>
          <a:p>
            <a:r>
              <a:rPr lang="en-US" dirty="0" smtClean="0"/>
              <a:t>Completely confidential and safe while promoting motor skills, communication skills and reading/writing skills.</a:t>
            </a:r>
            <a:endParaRPr lang="en-US" dirty="0"/>
          </a:p>
        </p:txBody>
      </p:sp>
      <p:pic>
        <p:nvPicPr>
          <p:cNvPr id="4" name="Picture 2" descr="North Paulding Hig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8483" y="659986"/>
            <a:ext cx="1098139" cy="1098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421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sz="half" idx="1"/>
          </p:nvPr>
        </p:nvSpPr>
        <p:spPr/>
        <p:txBody>
          <a:bodyPr>
            <a:normAutofit fontScale="92500" lnSpcReduction="20000"/>
          </a:bodyPr>
          <a:lstStyle/>
          <a:p>
            <a:r>
              <a:rPr lang="en-US" dirty="0" smtClean="0"/>
              <a:t>Mobile-Assisted Language Learning Proven to increase student achievement by:</a:t>
            </a:r>
          </a:p>
          <a:p>
            <a:pPr lvl="1"/>
            <a:r>
              <a:rPr lang="en-US" dirty="0" smtClean="0"/>
              <a:t>Promoting Learner’s Language Development</a:t>
            </a:r>
          </a:p>
          <a:p>
            <a:pPr lvl="1"/>
            <a:r>
              <a:rPr lang="en-US" dirty="0" smtClean="0"/>
              <a:t>Oral Proficiency</a:t>
            </a:r>
          </a:p>
          <a:p>
            <a:pPr lvl="1"/>
            <a:r>
              <a:rPr lang="en-US" dirty="0" smtClean="0"/>
              <a:t>Reducing Anxiety</a:t>
            </a:r>
            <a:endParaRPr lang="en-US" dirty="0"/>
          </a:p>
          <a:p>
            <a:pPr lvl="0">
              <a:buClr>
                <a:srgbClr val="4590B8"/>
              </a:buClr>
            </a:pPr>
            <a:r>
              <a:rPr lang="en-US" dirty="0" smtClean="0">
                <a:solidFill>
                  <a:srgbClr val="3D3D3D"/>
                </a:solidFill>
              </a:rPr>
              <a:t>The students are more accountable and feel more in charge of their own education</a:t>
            </a:r>
          </a:p>
          <a:p>
            <a:pPr>
              <a:buClr>
                <a:srgbClr val="4590B8"/>
              </a:buClr>
            </a:pPr>
            <a:r>
              <a:rPr lang="en-US" dirty="0"/>
              <a:t>In Kessler’s (2010) study reported less self-consciousness and anxiety when completing the speaking tasks. In addition to reduced speaking anxiety, research also shows that learners, especially younger ones, exhibit positive attitudes towards the use of mobile-assisted language learning tasks (Ally, Tin &amp; Woodburn, 2011).</a:t>
            </a:r>
          </a:p>
          <a:p>
            <a:pPr lvl="0">
              <a:buClr>
                <a:srgbClr val="4590B8"/>
              </a:buClr>
            </a:pPr>
            <a:endParaRPr lang="en-US" dirty="0" smtClean="0">
              <a:solidFill>
                <a:srgbClr val="3D3D3D"/>
              </a:solidFill>
            </a:endParaRPr>
          </a:p>
          <a:p>
            <a:pPr marL="324000" lvl="1" indent="0">
              <a:buNone/>
            </a:pPr>
            <a:endParaRPr lang="en-US" dirty="0" smtClean="0"/>
          </a:p>
        </p:txBody>
      </p:sp>
      <p:pic>
        <p:nvPicPr>
          <p:cNvPr id="8" name="Content Placeholder 7"/>
          <p:cNvPicPr>
            <a:picLocks noGrp="1" noChangeAspect="1"/>
          </p:cNvPicPr>
          <p:nvPr>
            <p:ph sz="half" idx="2"/>
          </p:nvPr>
        </p:nvPicPr>
        <p:blipFill>
          <a:blip r:embed="rId2"/>
          <a:stretch>
            <a:fillRect/>
          </a:stretch>
        </p:blipFill>
        <p:spPr>
          <a:xfrm>
            <a:off x="6906650" y="2227263"/>
            <a:ext cx="3985750" cy="3633787"/>
          </a:xfrm>
          <a:prstGeom prst="rect">
            <a:avLst/>
          </a:prstGeom>
        </p:spPr>
      </p:pic>
      <p:pic>
        <p:nvPicPr>
          <p:cNvPr id="9" name="Picture 2" descr="North Paulding High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18483" y="659986"/>
            <a:ext cx="1098139" cy="1098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1517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 cont.</a:t>
            </a:r>
            <a:endParaRPr lang="en-US" b="1" dirty="0"/>
          </a:p>
        </p:txBody>
      </p:sp>
      <p:sp>
        <p:nvSpPr>
          <p:cNvPr id="3" name="Content Placeholder 2"/>
          <p:cNvSpPr>
            <a:spLocks noGrp="1"/>
          </p:cNvSpPr>
          <p:nvPr>
            <p:ph idx="1"/>
          </p:nvPr>
        </p:nvSpPr>
        <p:spPr/>
        <p:txBody>
          <a:bodyPr>
            <a:normAutofit fontScale="92500" lnSpcReduction="10000"/>
          </a:bodyPr>
          <a:lstStyle/>
          <a:p>
            <a:r>
              <a:rPr lang="en-US" sz="2400" dirty="0"/>
              <a:t>Increase </a:t>
            </a:r>
            <a:r>
              <a:rPr lang="en-US" sz="2400" dirty="0" smtClean="0"/>
              <a:t>student </a:t>
            </a:r>
            <a:r>
              <a:rPr lang="en-US" sz="2400" dirty="0"/>
              <a:t>achievement </a:t>
            </a:r>
            <a:r>
              <a:rPr lang="en-US" sz="2400" dirty="0" smtClean="0"/>
              <a:t>while meeting the standards in technology from Paulding County Schools as an instructional </a:t>
            </a:r>
            <a:r>
              <a:rPr lang="en-US" sz="2400" dirty="0"/>
              <a:t>strategy.</a:t>
            </a:r>
          </a:p>
          <a:p>
            <a:endParaRPr lang="en-US" sz="2400" dirty="0"/>
          </a:p>
          <a:p>
            <a:r>
              <a:rPr lang="en-US" sz="2400" dirty="0" smtClean="0"/>
              <a:t>Acquire and monitor student’s progress through the use of data stored directly in the program and App.</a:t>
            </a:r>
            <a:endParaRPr lang="en-US" sz="2400" dirty="0"/>
          </a:p>
          <a:p>
            <a:pPr lvl="1"/>
            <a:endParaRPr lang="en-US" sz="2000" dirty="0"/>
          </a:p>
          <a:p>
            <a:r>
              <a:rPr lang="en-US" sz="2400" dirty="0" smtClean="0"/>
              <a:t>Teachers can adapt their lessons to promote higher order of thinking skills for students in any level.</a:t>
            </a:r>
          </a:p>
          <a:p>
            <a:r>
              <a:rPr lang="en-US" sz="2400" dirty="0" smtClean="0"/>
              <a:t>High School students benefit from the freedom to perform the tasks any time of the day.</a:t>
            </a:r>
            <a:endParaRPr lang="en-US" dirty="0"/>
          </a:p>
          <a:p>
            <a:endParaRPr lang="en-US" dirty="0"/>
          </a:p>
        </p:txBody>
      </p:sp>
      <p:pic>
        <p:nvPicPr>
          <p:cNvPr id="4" name="Picture 2" descr="North Paulding Hig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8483" y="659986"/>
            <a:ext cx="1098139" cy="1098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5295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Integrate Extempore into Canvas</a:t>
            </a:r>
          </a:p>
        </p:txBody>
      </p:sp>
      <p:sp>
        <p:nvSpPr>
          <p:cNvPr id="3" name="Content Placeholder 2"/>
          <p:cNvSpPr>
            <a:spLocks noGrp="1"/>
          </p:cNvSpPr>
          <p:nvPr>
            <p:ph sz="half" idx="1"/>
          </p:nvPr>
        </p:nvSpPr>
        <p:spPr/>
        <p:txBody>
          <a:bodyPr/>
          <a:lstStyle/>
          <a:p>
            <a:r>
              <a:rPr lang="en-US" dirty="0" smtClean="0"/>
              <a:t>Extempore is an Assistive Technology that is compatible with the technology we use for Digital Learning.</a:t>
            </a:r>
          </a:p>
          <a:p>
            <a:r>
              <a:rPr lang="en-US" dirty="0" smtClean="0"/>
              <a:t>Extempore can be completely integrated to the system. Students can access directly from CANVAS, our platform for Online Learning.</a:t>
            </a:r>
          </a:p>
          <a:p>
            <a:r>
              <a:rPr lang="en-US" dirty="0" smtClean="0"/>
              <a:t>Students can collaborate with their peers while maintaining the integrity needed for maximum achievement. </a:t>
            </a:r>
          </a:p>
          <a:p>
            <a:r>
              <a:rPr lang="en-US" dirty="0" smtClean="0"/>
              <a:t>Teachers can collaborate through the CANVAS platform as we are doing right now!</a:t>
            </a:r>
            <a:endParaRPr lang="en-US" dirty="0"/>
          </a:p>
        </p:txBody>
      </p:sp>
      <p:pic>
        <p:nvPicPr>
          <p:cNvPr id="6146" name="Picture 2" descr="Canvas"/>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613520" y="3504333"/>
            <a:ext cx="4572009" cy="107964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North Paulding High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18483" y="659986"/>
            <a:ext cx="1098139" cy="1098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4940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
  <TotalTime>239</TotalTime>
  <Words>1213</Words>
  <Application>Microsoft Office PowerPoint</Application>
  <PresentationFormat>Widescreen</PresentationFormat>
  <Paragraphs>82</Paragraphs>
  <Slides>16</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Gill Sans MT</vt:lpstr>
      <vt:lpstr>Wingdings 2</vt:lpstr>
      <vt:lpstr>Dividend</vt:lpstr>
      <vt:lpstr>21st Century Global  communication</vt:lpstr>
      <vt:lpstr>Paulding county schools technology mission </vt:lpstr>
      <vt:lpstr>What is extempore?</vt:lpstr>
      <vt:lpstr>overview</vt:lpstr>
      <vt:lpstr>How can extempore support our  community? </vt:lpstr>
      <vt:lpstr>How can extempore support our  community?</vt:lpstr>
      <vt:lpstr>Objectives</vt:lpstr>
      <vt:lpstr>Objectives cont.</vt:lpstr>
      <vt:lpstr>Integrate Extempore into Canvas</vt:lpstr>
      <vt:lpstr>Differentiation &amp; literacy </vt:lpstr>
      <vt:lpstr>limitations</vt:lpstr>
      <vt:lpstr>Cost &amp; training</vt:lpstr>
      <vt:lpstr>Funding for program</vt:lpstr>
      <vt:lpstr>Why acquire this technology?</vt:lpstr>
      <vt:lpstr>reflection</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Juan Batista</dc:creator>
  <cp:lastModifiedBy>Juan 2</cp:lastModifiedBy>
  <cp:revision>49</cp:revision>
  <dcterms:created xsi:type="dcterms:W3CDTF">2020-07-10T15:45:46Z</dcterms:created>
  <dcterms:modified xsi:type="dcterms:W3CDTF">2021-11-16T00:18:10Z</dcterms:modified>
</cp:coreProperties>
</file>