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7" r:id="rId4"/>
    <p:sldId id="259" r:id="rId5"/>
    <p:sldId id="260" r:id="rId6"/>
    <p:sldId id="261" r:id="rId7"/>
    <p:sldId id="262" r:id="rId8"/>
    <p:sldId id="263" r:id="rId9"/>
    <p:sldId id="264" r:id="rId10"/>
    <p:sldId id="265" r:id="rId11"/>
    <p:sldId id="266" r:id="rId12"/>
    <p:sldId id="25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7/5/2020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7/5/2020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7/5/2020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7/5/2020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7/5/2020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7/5/2020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7/5/2020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7/5/2020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7/5/2020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7/5/2020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7/5/2020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7/5/2020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7/5/2020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7/5/2020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7/5/2020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7/5/2020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7/5/2020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7/5/2020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guides.lib.utexas.edu/copyright/teachact" TargetMode="External"/><Relationship Id="rId2" Type="http://schemas.openxmlformats.org/officeDocument/2006/relationships/hyperlink" Target="https://whatiscopyright.org/the-story-of-the-copyright-symbol/" TargetMode="External"/><Relationship Id="rId1" Type="http://schemas.openxmlformats.org/officeDocument/2006/relationships/slideLayout" Target="../slideLayouts/slideLayout2.xml"/><Relationship Id="rId6" Type="http://schemas.openxmlformats.org/officeDocument/2006/relationships/hyperlink" Target="http://www.copyright.com/learn/about-copyright/" TargetMode="External"/><Relationship Id="rId5" Type="http://schemas.openxmlformats.org/officeDocument/2006/relationships/hyperlink" Target="https://www.softchalkcloud.com/lesson/files/gHvO3j6PVUCbDR/CopyrightByJonHansen_KSU.pdf" TargetMode="External"/><Relationship Id="rId4" Type="http://schemas.openxmlformats.org/officeDocument/2006/relationships/hyperlink" Target="https://researchguides.gonzaga.edu/c.php?g=206685&amp;p=1363577"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Copyright and </a:t>
            </a:r>
            <a:r>
              <a:rPr lang="en-US" b="1" dirty="0" smtClean="0"/>
              <a:t>Movies (DVD)</a:t>
            </a:r>
            <a:endParaRPr lang="en-US" dirty="0"/>
          </a:p>
        </p:txBody>
      </p:sp>
      <p:sp>
        <p:nvSpPr>
          <p:cNvPr id="3" name="Subtitle 2"/>
          <p:cNvSpPr>
            <a:spLocks noGrp="1"/>
          </p:cNvSpPr>
          <p:nvPr>
            <p:ph type="subTitle" idx="1"/>
          </p:nvPr>
        </p:nvSpPr>
        <p:spPr/>
        <p:txBody>
          <a:bodyPr/>
          <a:lstStyle/>
          <a:p>
            <a:r>
              <a:rPr lang="en-US" dirty="0" smtClean="0"/>
              <a:t>Juan Batista ITEC 7445</a:t>
            </a:r>
            <a:endParaRPr lang="en-US" dirty="0"/>
          </a:p>
        </p:txBody>
      </p:sp>
      <p:pic>
        <p:nvPicPr>
          <p:cNvPr id="1026" name="Picture 2" descr="The Story Of The Copyright Symbol - Whatiscopyright.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2033" y="2325309"/>
            <a:ext cx="3309967" cy="2068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021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Here’s another one</a:t>
            </a:r>
            <a:endParaRPr lang="en-US" i="1" dirty="0"/>
          </a:p>
        </p:txBody>
      </p:sp>
      <p:sp>
        <p:nvSpPr>
          <p:cNvPr id="3" name="Content Placeholder 2"/>
          <p:cNvSpPr>
            <a:spLocks noGrp="1"/>
          </p:cNvSpPr>
          <p:nvPr>
            <p:ph idx="1"/>
          </p:nvPr>
        </p:nvSpPr>
        <p:spPr>
          <a:xfrm>
            <a:off x="680321" y="2336873"/>
            <a:ext cx="5668721" cy="3599316"/>
          </a:xfrm>
        </p:spPr>
        <p:txBody>
          <a:bodyPr>
            <a:normAutofit fontScale="92500" lnSpcReduction="10000"/>
          </a:bodyPr>
          <a:lstStyle/>
          <a:p>
            <a:r>
              <a:rPr lang="en-US" dirty="0" smtClean="0"/>
              <a:t>Mr. Smith just finished his lesson on the Civil Rights and he wants to take his class to the museum but does not have the funds. He remembers he bought the movie </a:t>
            </a:r>
            <a:r>
              <a:rPr lang="en-US" i="1" dirty="0" smtClean="0"/>
              <a:t>“Selma”</a:t>
            </a:r>
            <a:r>
              <a:rPr lang="en-US" dirty="0" smtClean="0"/>
              <a:t> and wants to use it as a fundraiser for his class. He sets up a Movie Time during his planning and charges $3 per student to see it, but the students must write a paper about it for him after they see it.</a:t>
            </a:r>
          </a:p>
          <a:p>
            <a:endParaRPr lang="en-US" dirty="0"/>
          </a:p>
          <a:p>
            <a:pPr marL="457200" lvl="1" indent="0">
              <a:buNone/>
            </a:pPr>
            <a:r>
              <a:rPr lang="en-US" i="1" dirty="0">
                <a:solidFill>
                  <a:srgbClr val="FFFF00"/>
                </a:solidFill>
              </a:rPr>
              <a:t>Is he in the clear to do this?</a:t>
            </a:r>
            <a:endParaRPr lang="en-US" dirty="0">
              <a:solidFill>
                <a:srgbClr val="FFFF00"/>
              </a:solidFill>
            </a:endParaRPr>
          </a:p>
          <a:p>
            <a:pPr marL="457200" lvl="1" indent="0">
              <a:buNone/>
            </a:pPr>
            <a:endParaRPr lang="en-US" dirty="0" smtClean="0"/>
          </a:p>
          <a:p>
            <a:endParaRPr lang="en-US" dirty="0"/>
          </a:p>
        </p:txBody>
      </p:sp>
      <p:pic>
        <p:nvPicPr>
          <p:cNvPr id="4" name="Picture 2" descr="Selma to Montgomery March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3441" y="2731260"/>
            <a:ext cx="4169733" cy="234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397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 answer is…</a:t>
            </a:r>
            <a:endParaRPr lang="en-US" dirty="0"/>
          </a:p>
        </p:txBody>
      </p:sp>
      <p:sp>
        <p:nvSpPr>
          <p:cNvPr id="3" name="Content Placeholder 2"/>
          <p:cNvSpPr>
            <a:spLocks noGrp="1"/>
          </p:cNvSpPr>
          <p:nvPr>
            <p:ph idx="1"/>
          </p:nvPr>
        </p:nvSpPr>
        <p:spPr>
          <a:xfrm>
            <a:off x="680322" y="2336873"/>
            <a:ext cx="3995196" cy="3599316"/>
          </a:xfrm>
        </p:spPr>
        <p:txBody>
          <a:bodyPr/>
          <a:lstStyle/>
          <a:p>
            <a:r>
              <a:rPr lang="en-US" dirty="0" smtClean="0"/>
              <a:t>Even though he owns the movie, Mr. Smith cannot profit from the use and images of the movie. This is a clear violation of the Copyright for the movie.</a:t>
            </a:r>
            <a:endParaRPr lang="en-US" dirty="0"/>
          </a:p>
        </p:txBody>
      </p:sp>
      <p:pic>
        <p:nvPicPr>
          <p:cNvPr id="5" name="Picture 2" descr="No Taunton BID (@NoTauntonBID) |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8850" y="2126189"/>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015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smtClean="0">
                <a:hlinkClick r:id="rId2"/>
              </a:rPr>
              <a:t>https://whatiscopyright.org/the-story-of-the-copyright-symbol/</a:t>
            </a:r>
            <a:endParaRPr lang="en-US" dirty="0" smtClean="0"/>
          </a:p>
          <a:p>
            <a:r>
              <a:rPr lang="en-US" dirty="0" smtClean="0"/>
              <a:t>Google images</a:t>
            </a:r>
          </a:p>
          <a:p>
            <a:r>
              <a:rPr lang="en-US" dirty="0" smtClean="0">
                <a:hlinkClick r:id="rId3"/>
              </a:rPr>
              <a:t>https</a:t>
            </a:r>
            <a:r>
              <a:rPr lang="en-US" dirty="0">
                <a:hlinkClick r:id="rId3"/>
              </a:rPr>
              <a:t>://</a:t>
            </a:r>
            <a:r>
              <a:rPr lang="en-US" dirty="0" smtClean="0">
                <a:hlinkClick r:id="rId3"/>
              </a:rPr>
              <a:t>guides.lib.utexas.edu/copyright/teachact</a:t>
            </a:r>
            <a:endParaRPr lang="en-US" dirty="0" smtClean="0"/>
          </a:p>
          <a:p>
            <a:r>
              <a:rPr lang="en-US" dirty="0">
                <a:hlinkClick r:id="rId4"/>
              </a:rPr>
              <a:t>https://</a:t>
            </a:r>
            <a:r>
              <a:rPr lang="en-US" dirty="0" smtClean="0">
                <a:hlinkClick r:id="rId4"/>
              </a:rPr>
              <a:t>researchguides.gonzaga.edu/c.php?g=206685&amp;p=1363577</a:t>
            </a:r>
            <a:endParaRPr lang="en-US" dirty="0" smtClean="0"/>
          </a:p>
          <a:p>
            <a:r>
              <a:rPr lang="en-US" dirty="0">
                <a:hlinkClick r:id="rId5"/>
              </a:rPr>
              <a:t>https://</a:t>
            </a:r>
            <a:r>
              <a:rPr lang="en-US" dirty="0" smtClean="0">
                <a:hlinkClick r:id="rId5"/>
              </a:rPr>
              <a:t>www.softchalkcloud.com/lesson/files/gHvO3j6PVUCbDR/CopyrightByJonHansen_KSU.pdf</a:t>
            </a:r>
            <a:endParaRPr lang="en-US" dirty="0" smtClean="0"/>
          </a:p>
          <a:p>
            <a:r>
              <a:rPr lang="en-US" dirty="0">
                <a:hlinkClick r:id="rId6"/>
              </a:rPr>
              <a:t>http://www.copyright.com/learn/about-copyright/</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866719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Copyright?</a:t>
            </a:r>
            <a:endParaRPr lang="en-US" dirty="0"/>
          </a:p>
        </p:txBody>
      </p:sp>
      <p:sp>
        <p:nvSpPr>
          <p:cNvPr id="3" name="Content Placeholder 2"/>
          <p:cNvSpPr>
            <a:spLocks noGrp="1"/>
          </p:cNvSpPr>
          <p:nvPr>
            <p:ph idx="1"/>
          </p:nvPr>
        </p:nvSpPr>
        <p:spPr>
          <a:xfrm>
            <a:off x="680321" y="2475655"/>
            <a:ext cx="4340253" cy="2122984"/>
          </a:xfrm>
        </p:spPr>
        <p:txBody>
          <a:bodyPr>
            <a:normAutofit/>
          </a:bodyPr>
          <a:lstStyle/>
          <a:p>
            <a:r>
              <a:rPr lang="en-US" dirty="0"/>
              <a:t>copyright is a form of legal protection given to content creators through the assignment of specific rights to works that qualify for protection</a:t>
            </a:r>
            <a:r>
              <a:rPr lang="en-US" dirty="0" smtClean="0"/>
              <a:t>.(copyright.com)</a:t>
            </a:r>
            <a:endParaRPr lang="en-US" dirty="0"/>
          </a:p>
        </p:txBody>
      </p:sp>
      <p:pic>
        <p:nvPicPr>
          <p:cNvPr id="2052" name="Picture 4" descr="Insurance, law, legal, protection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1298" y="1834166"/>
            <a:ext cx="3917021" cy="3917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303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 and Movies (DVD)</a:t>
            </a:r>
            <a:endParaRPr lang="en-US" dirty="0"/>
          </a:p>
        </p:txBody>
      </p:sp>
      <p:sp>
        <p:nvSpPr>
          <p:cNvPr id="4" name="Content Placeholder 2"/>
          <p:cNvSpPr txBox="1">
            <a:spLocks noGrp="1"/>
          </p:cNvSpPr>
          <p:nvPr>
            <p:ph idx="1"/>
          </p:nvPr>
        </p:nvSpPr>
        <p:spPr>
          <a:xfrm>
            <a:off x="154110" y="2095333"/>
            <a:ext cx="7592411" cy="359931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dirty="0"/>
              <a:t>Section 110(1) of Title 17 of the United States Code grants a specific exemption from the copyright laws for:</a:t>
            </a:r>
            <a:br>
              <a:rPr lang="en-US" dirty="0"/>
            </a:br>
            <a:r>
              <a:rPr lang="en-US" dirty="0"/>
              <a:t>performance or display of a work by instructors or pupils in the course of face-to-face teaching activities of a nonprofit educational institution, in a classroom or similar place devoted to instruction, unless, in the case of a motion picture or other audiovisual work, the performance, or the display of individual images, is given by means of a copy that was not lawfully made under this title, and that the person responsible for the performance knew or had reason to believe was not lawfully made </a:t>
            </a:r>
            <a:r>
              <a:rPr lang="en-US" dirty="0" smtClean="0"/>
              <a:t>.... (Foley Library, Gonzaga University)</a:t>
            </a:r>
            <a:endParaRPr lang="en-US" dirty="0"/>
          </a:p>
        </p:txBody>
      </p:sp>
      <p:pic>
        <p:nvPicPr>
          <p:cNvPr id="1026" name="Picture 2" descr="Worldwide Legislation Diploma Advantages - Global Legal L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0117" y="2360763"/>
            <a:ext cx="3812577" cy="2859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464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 Use and You</a:t>
            </a:r>
            <a:endParaRPr lang="en-US" dirty="0"/>
          </a:p>
        </p:txBody>
      </p:sp>
      <p:sp>
        <p:nvSpPr>
          <p:cNvPr id="3" name="Content Placeholder 2"/>
          <p:cNvSpPr>
            <a:spLocks noGrp="1"/>
          </p:cNvSpPr>
          <p:nvPr>
            <p:ph idx="1"/>
          </p:nvPr>
        </p:nvSpPr>
        <p:spPr>
          <a:xfrm>
            <a:off x="680322" y="2336873"/>
            <a:ext cx="4995860" cy="3599316"/>
          </a:xfrm>
        </p:spPr>
        <p:txBody>
          <a:bodyPr/>
          <a:lstStyle/>
          <a:p>
            <a:r>
              <a:rPr lang="en-US" dirty="0" smtClean="0"/>
              <a:t>Copyrighted material may be used without permission</a:t>
            </a:r>
          </a:p>
          <a:p>
            <a:r>
              <a:rPr lang="en-US" dirty="0" smtClean="0"/>
              <a:t>Teachers and Students are more protected but not immune </a:t>
            </a:r>
          </a:p>
          <a:p>
            <a:r>
              <a:rPr lang="en-US" dirty="0" smtClean="0"/>
              <a:t>Not everything can be claimed in the classroom for “fair use”</a:t>
            </a:r>
          </a:p>
          <a:p>
            <a:pPr lvl="1"/>
            <a:r>
              <a:rPr lang="en-US" dirty="0" smtClean="0"/>
              <a:t>However, many things can be claimed for instructional use.</a:t>
            </a:r>
            <a:endParaRPr lang="en-US" dirty="0"/>
          </a:p>
          <a:p>
            <a:pPr lvl="1"/>
            <a:endParaRPr lang="en-US" dirty="0" smtClean="0"/>
          </a:p>
        </p:txBody>
      </p:sp>
      <p:pic>
        <p:nvPicPr>
          <p:cNvPr id="3074" name="Picture 2" descr="13 Playful Facts About the 'Toy Story' Trilogy | Mental Flo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7227" y="2622430"/>
            <a:ext cx="4741622" cy="2665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480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 Use is Based in…</a:t>
            </a:r>
            <a:endParaRPr lang="en-US" dirty="0"/>
          </a:p>
        </p:txBody>
      </p:sp>
      <p:sp>
        <p:nvSpPr>
          <p:cNvPr id="3" name="Content Placeholder 2"/>
          <p:cNvSpPr>
            <a:spLocks noGrp="1"/>
          </p:cNvSpPr>
          <p:nvPr>
            <p:ph idx="1"/>
          </p:nvPr>
        </p:nvSpPr>
        <p:spPr/>
        <p:txBody>
          <a:bodyPr/>
          <a:lstStyle/>
          <a:p>
            <a:r>
              <a:rPr lang="en-US" dirty="0" smtClean="0"/>
              <a:t>The Purpose of the Use</a:t>
            </a:r>
          </a:p>
          <a:p>
            <a:r>
              <a:rPr lang="en-US" dirty="0" smtClean="0"/>
              <a:t>The Nature of the Use</a:t>
            </a:r>
          </a:p>
          <a:p>
            <a:r>
              <a:rPr lang="en-US" dirty="0" smtClean="0"/>
              <a:t>The Amount of Work Used</a:t>
            </a:r>
          </a:p>
          <a:p>
            <a:r>
              <a:rPr lang="en-US" dirty="0" smtClean="0"/>
              <a:t>The Marked Effect of the Use (</a:t>
            </a:r>
            <a:r>
              <a:rPr lang="en-US" dirty="0" err="1" smtClean="0"/>
              <a:t>J.Hansen</a:t>
            </a:r>
            <a:r>
              <a:rPr lang="en-US" dirty="0" smtClean="0"/>
              <a:t>)</a:t>
            </a:r>
          </a:p>
          <a:p>
            <a:pPr lvl="1"/>
            <a:r>
              <a:rPr lang="en-US" dirty="0" smtClean="0"/>
              <a:t>**no one factor overrides another**</a:t>
            </a:r>
          </a:p>
        </p:txBody>
      </p:sp>
      <p:pic>
        <p:nvPicPr>
          <p:cNvPr id="4100" name="Picture 4" descr="14 Must-Read Books That Were Adapted Into Films | Book cov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5557" y="2018581"/>
            <a:ext cx="2344516" cy="3520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206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I Know?</a:t>
            </a:r>
            <a:endParaRPr lang="en-US" dirty="0"/>
          </a:p>
        </p:txBody>
      </p:sp>
      <p:sp>
        <p:nvSpPr>
          <p:cNvPr id="3" name="Content Placeholder 2"/>
          <p:cNvSpPr>
            <a:spLocks noGrp="1"/>
          </p:cNvSpPr>
          <p:nvPr>
            <p:ph idx="1"/>
          </p:nvPr>
        </p:nvSpPr>
        <p:spPr>
          <a:xfrm>
            <a:off x="680322" y="2336873"/>
            <a:ext cx="5496192" cy="3599316"/>
          </a:xfrm>
        </p:spPr>
        <p:txBody>
          <a:bodyPr>
            <a:normAutofit fontScale="92500"/>
          </a:bodyPr>
          <a:lstStyle/>
          <a:p>
            <a:r>
              <a:rPr lang="en-US" dirty="0" smtClean="0"/>
              <a:t>Mr. Smith just bought the movie </a:t>
            </a:r>
            <a:r>
              <a:rPr lang="en-US" i="1" dirty="0" smtClean="0"/>
              <a:t>“Selma”, saw it at home and loved it. He wants to share this experience with his students and the next day, Friday, he brings the movie in because they have been studying the life of Martin Luther King, </a:t>
            </a:r>
            <a:r>
              <a:rPr lang="en-US" i="1" dirty="0" err="1" smtClean="0"/>
              <a:t>jr.</a:t>
            </a:r>
            <a:r>
              <a:rPr lang="en-US" i="1" dirty="0" smtClean="0"/>
              <a:t> and he wants to reward them for their nice work on the projects the did.</a:t>
            </a:r>
          </a:p>
          <a:p>
            <a:pPr marL="457200" lvl="1" indent="0">
              <a:buNone/>
            </a:pPr>
            <a:endParaRPr lang="en-US" i="1" dirty="0" smtClean="0"/>
          </a:p>
          <a:p>
            <a:pPr marL="457200" lvl="1" indent="0">
              <a:buNone/>
            </a:pPr>
            <a:r>
              <a:rPr lang="en-US" i="1" dirty="0" smtClean="0">
                <a:solidFill>
                  <a:srgbClr val="FFFF00"/>
                </a:solidFill>
              </a:rPr>
              <a:t>Is he in the clear to do this?</a:t>
            </a:r>
            <a:endParaRPr lang="en-US" dirty="0">
              <a:solidFill>
                <a:srgbClr val="FFFF00"/>
              </a:solidFill>
            </a:endParaRPr>
          </a:p>
        </p:txBody>
      </p:sp>
      <p:pic>
        <p:nvPicPr>
          <p:cNvPr id="6146" name="Picture 2" descr="Selma (2014) - Rotten Tomato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5820" y="2164345"/>
            <a:ext cx="2675274" cy="3960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288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0321" y="2336873"/>
            <a:ext cx="4150471" cy="3599316"/>
          </a:xfrm>
        </p:spPr>
        <p:txBody>
          <a:bodyPr/>
          <a:lstStyle/>
          <a:p>
            <a:r>
              <a:rPr lang="en-US" dirty="0" smtClean="0"/>
              <a:t>Mr. Smith is not using the movie as an instructional tool, therefore even though he owns the movie, he cannot just show the movie for leisure purposes.</a:t>
            </a:r>
            <a:endParaRPr lang="en-US" dirty="0"/>
          </a:p>
        </p:txBody>
      </p:sp>
      <p:pic>
        <p:nvPicPr>
          <p:cNvPr id="5122" name="Picture 2" descr="No Taunton BID (@NoTauntonBID) |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8850" y="2126189"/>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680321" y="753228"/>
            <a:ext cx="9613861" cy="1080938"/>
          </a:xfrm>
        </p:spPr>
        <p:txBody>
          <a:bodyPr/>
          <a:lstStyle/>
          <a:p>
            <a:r>
              <a:rPr lang="en-US" dirty="0" smtClean="0"/>
              <a:t>What do I Know?</a:t>
            </a:r>
            <a:endParaRPr lang="en-US" dirty="0"/>
          </a:p>
        </p:txBody>
      </p:sp>
    </p:spTree>
    <p:extLst>
      <p:ext uri="{BB962C8B-B14F-4D97-AF65-F5344CB8AC3E}">
        <p14:creationId xmlns:p14="http://schemas.microsoft.com/office/powerpoint/2010/main" val="3044517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80322" y="2336873"/>
            <a:ext cx="5530698" cy="3599316"/>
          </a:xfrm>
        </p:spPr>
        <p:txBody>
          <a:bodyPr>
            <a:normAutofit fontScale="92500"/>
          </a:bodyPr>
          <a:lstStyle/>
          <a:p>
            <a:r>
              <a:rPr lang="en-US" dirty="0" smtClean="0"/>
              <a:t>Mr. Smith just bought the movie </a:t>
            </a:r>
            <a:r>
              <a:rPr lang="en-US" i="1" dirty="0" smtClean="0"/>
              <a:t>“Selma”, saw it at home and loved it. He creates a lesson based on his Social Studies class standards, he shows the whole movie, stopping it at times to explain the historical relevance of the movie, and at the end there is a formative assessment for the students to complete at the end of the movie.</a:t>
            </a:r>
          </a:p>
          <a:p>
            <a:pPr marL="457200" lvl="1" indent="0">
              <a:buNone/>
            </a:pPr>
            <a:endParaRPr lang="en-US" i="1" dirty="0" smtClean="0"/>
          </a:p>
          <a:p>
            <a:pPr marL="457200" lvl="1" indent="0">
              <a:buNone/>
            </a:pPr>
            <a:r>
              <a:rPr lang="en-US" i="1" dirty="0" smtClean="0">
                <a:solidFill>
                  <a:srgbClr val="FFFF00"/>
                </a:solidFill>
              </a:rPr>
              <a:t>Is he in the clear to do this?</a:t>
            </a:r>
            <a:endParaRPr lang="en-US" dirty="0">
              <a:solidFill>
                <a:srgbClr val="FFFF00"/>
              </a:solidFill>
            </a:endParaRPr>
          </a:p>
        </p:txBody>
      </p:sp>
      <p:sp>
        <p:nvSpPr>
          <p:cNvPr id="5" name="Title 1"/>
          <p:cNvSpPr>
            <a:spLocks noGrp="1"/>
          </p:cNvSpPr>
          <p:nvPr>
            <p:ph type="title"/>
          </p:nvPr>
        </p:nvSpPr>
        <p:spPr/>
        <p:txBody>
          <a:bodyPr/>
          <a:lstStyle/>
          <a:p>
            <a:r>
              <a:rPr lang="en-US" dirty="0" smtClean="0"/>
              <a:t>What do I Know?</a:t>
            </a:r>
            <a:endParaRPr lang="en-US" dirty="0"/>
          </a:p>
        </p:txBody>
      </p:sp>
      <p:pic>
        <p:nvPicPr>
          <p:cNvPr id="8194" name="Picture 2" descr="Selma to Montgomery March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3441" y="2731260"/>
            <a:ext cx="4169733" cy="234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173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0321" y="2336873"/>
            <a:ext cx="4262615" cy="3599316"/>
          </a:xfrm>
        </p:spPr>
        <p:txBody>
          <a:bodyPr/>
          <a:lstStyle/>
          <a:p>
            <a:r>
              <a:rPr lang="en-US" dirty="0" smtClean="0"/>
              <a:t>According to the TEACH Act, teachers that have a legitimate title movie, not copied or re-recorded may use it for instructional purposes in the classroom, in good faith, and you are using it to enhance the learning experience.</a:t>
            </a:r>
            <a:endParaRPr lang="en-US" dirty="0"/>
          </a:p>
        </p:txBody>
      </p:sp>
      <p:pic>
        <p:nvPicPr>
          <p:cNvPr id="7170" name="Picture 2" descr="Find the Yes! - NYC Preschool | Upper West Side Preschool | New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6513" y="2117362"/>
            <a:ext cx="4442604" cy="312971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680321" y="753228"/>
            <a:ext cx="9613861" cy="1080938"/>
          </a:xfrm>
        </p:spPr>
        <p:txBody>
          <a:bodyPr/>
          <a:lstStyle/>
          <a:p>
            <a:r>
              <a:rPr lang="en-US" dirty="0" smtClean="0"/>
              <a:t>What do I Know?</a:t>
            </a:r>
            <a:endParaRPr lang="en-US" dirty="0"/>
          </a:p>
        </p:txBody>
      </p:sp>
    </p:spTree>
    <p:extLst>
      <p:ext uri="{BB962C8B-B14F-4D97-AF65-F5344CB8AC3E}">
        <p14:creationId xmlns:p14="http://schemas.microsoft.com/office/powerpoint/2010/main" val="1311997908"/>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77</TotalTime>
  <Words>553</Words>
  <Application>Microsoft Office PowerPoint</Application>
  <PresentationFormat>Widescreen</PresentationFormat>
  <Paragraphs>43</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Trebuchet MS</vt:lpstr>
      <vt:lpstr>Berlin</vt:lpstr>
      <vt:lpstr>Copyright and Movies (DVD)</vt:lpstr>
      <vt:lpstr>What is Copyright?</vt:lpstr>
      <vt:lpstr>Copyright and Movies (DVD)</vt:lpstr>
      <vt:lpstr>Fair Use and You</vt:lpstr>
      <vt:lpstr>Fair Use is Based in…</vt:lpstr>
      <vt:lpstr>What do I Know?</vt:lpstr>
      <vt:lpstr>What do I Know?</vt:lpstr>
      <vt:lpstr>What do I Know?</vt:lpstr>
      <vt:lpstr>What do I Know?</vt:lpstr>
      <vt:lpstr>Here’s another one</vt:lpstr>
      <vt:lpstr>And the answer is…</vt:lpstr>
      <vt:lpstr>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and You</dc:title>
  <dc:creator>Juan Batista</dc:creator>
  <cp:lastModifiedBy>Juan Batista</cp:lastModifiedBy>
  <cp:revision>19</cp:revision>
  <dcterms:created xsi:type="dcterms:W3CDTF">2020-07-03T20:21:57Z</dcterms:created>
  <dcterms:modified xsi:type="dcterms:W3CDTF">2020-07-05T19:55:12Z</dcterms:modified>
</cp:coreProperties>
</file>